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8"/>
  </p:notesMasterIdLst>
  <p:handoutMasterIdLst>
    <p:handoutMasterId r:id="rId119"/>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13" r:id="rId37"/>
    <p:sldId id="261" r:id="rId38"/>
    <p:sldId id="260" r:id="rId39"/>
    <p:sldId id="257" r:id="rId40"/>
    <p:sldId id="258" r:id="rId41"/>
    <p:sldId id="259" r:id="rId42"/>
    <p:sldId id="270" r:id="rId43"/>
    <p:sldId id="264" r:id="rId44"/>
    <p:sldId id="271" r:id="rId45"/>
    <p:sldId id="263" r:id="rId46"/>
    <p:sldId id="269" r:id="rId47"/>
    <p:sldId id="266" r:id="rId48"/>
    <p:sldId id="272" r:id="rId49"/>
    <p:sldId id="340" r:id="rId50"/>
    <p:sldId id="274" r:id="rId51"/>
    <p:sldId id="273" r:id="rId52"/>
    <p:sldId id="278" r:id="rId53"/>
    <p:sldId id="280" r:id="rId54"/>
    <p:sldId id="333" r:id="rId55"/>
    <p:sldId id="277" r:id="rId56"/>
    <p:sldId id="279" r:id="rId57"/>
    <p:sldId id="275" r:id="rId58"/>
    <p:sldId id="284" r:id="rId59"/>
    <p:sldId id="285" r:id="rId60"/>
    <p:sldId id="286" r:id="rId61"/>
    <p:sldId id="287" r:id="rId62"/>
    <p:sldId id="289" r:id="rId63"/>
    <p:sldId id="442" r:id="rId64"/>
    <p:sldId id="334" r:id="rId65"/>
    <p:sldId id="335" r:id="rId66"/>
    <p:sldId id="441" r:id="rId67"/>
    <p:sldId id="440" r:id="rId68"/>
    <p:sldId id="451" r:id="rId69"/>
    <p:sldId id="290" r:id="rId70"/>
    <p:sldId id="291" r:id="rId71"/>
    <p:sldId id="293" r:id="rId72"/>
    <p:sldId id="336" r:id="rId73"/>
    <p:sldId id="294" r:id="rId74"/>
    <p:sldId id="443" r:id="rId75"/>
    <p:sldId id="304" r:id="rId76"/>
    <p:sldId id="298" r:id="rId77"/>
    <p:sldId id="444" r:id="rId78"/>
    <p:sldId id="445" r:id="rId79"/>
    <p:sldId id="303" r:id="rId80"/>
    <p:sldId id="305" r:id="rId81"/>
    <p:sldId id="307" r:id="rId82"/>
    <p:sldId id="308" r:id="rId83"/>
    <p:sldId id="310" r:id="rId84"/>
    <p:sldId id="313" r:id="rId85"/>
    <p:sldId id="314" r:id="rId86"/>
    <p:sldId id="337" r:id="rId87"/>
    <p:sldId id="446" r:id="rId88"/>
    <p:sldId id="339" r:id="rId89"/>
    <p:sldId id="319" r:id="rId90"/>
    <p:sldId id="448" r:id="rId91"/>
    <p:sldId id="449" r:id="rId92"/>
    <p:sldId id="450" r:id="rId93"/>
    <p:sldId id="320" r:id="rId94"/>
    <p:sldId id="329" r:id="rId95"/>
    <p:sldId id="330" r:id="rId96"/>
    <p:sldId id="322" r:id="rId97"/>
    <p:sldId id="415" r:id="rId98"/>
    <p:sldId id="416" r:id="rId99"/>
    <p:sldId id="417" r:id="rId100"/>
    <p:sldId id="420" r:id="rId101"/>
    <p:sldId id="421" r:id="rId102"/>
    <p:sldId id="422" r:id="rId103"/>
    <p:sldId id="418" r:id="rId104"/>
    <p:sldId id="423" r:id="rId105"/>
    <p:sldId id="424" r:id="rId106"/>
    <p:sldId id="425" r:id="rId107"/>
    <p:sldId id="426" r:id="rId108"/>
    <p:sldId id="427" r:id="rId109"/>
    <p:sldId id="428" r:id="rId110"/>
    <p:sldId id="431" r:id="rId111"/>
    <p:sldId id="429" r:id="rId112"/>
    <p:sldId id="432" r:id="rId113"/>
    <p:sldId id="434" r:id="rId114"/>
    <p:sldId id="430" r:id="rId115"/>
    <p:sldId id="433" r:id="rId116"/>
    <p:sldId id="326" r:id="rId1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20"/>
    <p:restoredTop sz="96281"/>
  </p:normalViewPr>
  <p:slideViewPr>
    <p:cSldViewPr>
      <p:cViewPr varScale="1">
        <p:scale>
          <a:sx n="128" d="100"/>
          <a:sy n="128" d="100"/>
        </p:scale>
        <p:origin x="88" y="184"/>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17/03/22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17/03/22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80</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96</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116</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81</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82</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83</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84</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85</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89</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93</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116</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idx="1"/>
          </p:nvPr>
        </p:nvSpPr>
        <p:spPr/>
        <p:txBody>
          <a:bodyPr>
            <a:noAutofit/>
          </a:bodyPr>
          <a:lstStyle/>
          <a:p>
            <a:pPr fontAlgn="base"/>
            <a:r>
              <a:rPr lang="en-GB" sz="2200" dirty="0"/>
              <a:t>Whenever </a:t>
            </a:r>
            <a:r>
              <a:rPr lang="en-GB" sz="2200" dirty="0" err="1"/>
              <a:t>hashcode</a:t>
            </a:r>
            <a:r>
              <a:rPr lang="en-GB" sz="2200" dirty="0"/>
              <a:t> is invoked on the same object more than once during an execution of a Java application, the </a:t>
            </a:r>
            <a:r>
              <a:rPr lang="en-GB" sz="2200" dirty="0" err="1"/>
              <a:t>hashCode</a:t>
            </a:r>
            <a:r>
              <a:rPr lang="en-GB" sz="22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2200" dirty="0">
                <a:solidFill>
                  <a:schemeClr val="accent6">
                    <a:lumMod val="75000"/>
                  </a:schemeClr>
                </a:solidFill>
              </a:rPr>
              <a:t>If two objects are equal according to the equals(Object) method, then calling the </a:t>
            </a:r>
            <a:r>
              <a:rPr lang="en-GB" sz="2200" dirty="0" err="1">
                <a:solidFill>
                  <a:schemeClr val="accent6">
                    <a:lumMod val="75000"/>
                  </a:schemeClr>
                </a:solidFill>
              </a:rPr>
              <a:t>hashCode</a:t>
            </a:r>
            <a:r>
              <a:rPr lang="en-GB" sz="2200" dirty="0">
                <a:solidFill>
                  <a:schemeClr val="accent6">
                    <a:lumMod val="75000"/>
                  </a:schemeClr>
                </a:solidFill>
              </a:rPr>
              <a:t> method on each of the two objects must produce the same integer result.</a:t>
            </a:r>
          </a:p>
          <a:p>
            <a:pPr fontAlgn="base"/>
            <a:r>
              <a:rPr lang="en-GB" sz="2200" dirty="0"/>
              <a:t>It is not required that if two objects are unequal according to the equals(</a:t>
            </a:r>
            <a:r>
              <a:rPr lang="en-GB" sz="2200" dirty="0" err="1"/>
              <a:t>java.lang.Object</a:t>
            </a:r>
            <a:r>
              <a:rPr lang="en-GB" sz="2200" dirty="0"/>
              <a:t>) method, then calling the </a:t>
            </a:r>
            <a:r>
              <a:rPr lang="en-GB" sz="2200" dirty="0" err="1"/>
              <a:t>hashCode</a:t>
            </a:r>
            <a:r>
              <a:rPr lang="en-GB" sz="2200" dirty="0"/>
              <a:t> method on each of the two objects must produce distinct integer results. However, the programmer should be aware that producing distinct integer results for unequal objects may improve the performance of </a:t>
            </a:r>
            <a:r>
              <a:rPr lang="en-GB" sz="2200" dirty="0" err="1"/>
              <a:t>hashtables</a:t>
            </a:r>
            <a:r>
              <a:rPr lang="en-GB" sz="2200" dirty="0"/>
              <a:t>.</a:t>
            </a:r>
          </a:p>
          <a:p>
            <a:endParaRPr lang="en-IT" sz="2200" dirty="0"/>
          </a:p>
          <a:p>
            <a:endParaRPr lang="en-IT" sz="2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1978047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in necessary to actually used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154379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71</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a:latin typeface="Calibri"/>
                <a:cs typeface="Calibri"/>
              </a:rPr>
              <a:t>You can </a:t>
            </a:r>
            <a:r>
              <a:rPr lang="en-US" i="1" dirty="0">
                <a:latin typeface="Calibri"/>
                <a:cs typeface="Calibri"/>
              </a:rPr>
              <a:t>declare</a:t>
            </a:r>
            <a:r>
              <a:rPr lang="en-US" dirty="0">
                <a:latin typeface="Calibri"/>
                <a:cs typeface="Calibri"/>
              </a:rPr>
              <a:t> an </a:t>
            </a:r>
            <a:r>
              <a:rPr lang="en-US" i="1" dirty="0">
                <a:latin typeface="Calibri"/>
                <a:cs typeface="Calibri"/>
              </a:rPr>
              <a:t>object</a:t>
            </a:r>
            <a:r>
              <a:rPr lang="en-US" dirty="0">
                <a:latin typeface="Calibri"/>
                <a:cs typeface="Calibri"/>
              </a:rPr>
              <a:t> without </a:t>
            </a:r>
            <a:r>
              <a:rPr lang="en-US" i="1" dirty="0">
                <a:latin typeface="Calibri"/>
                <a:cs typeface="Calibri"/>
              </a:rPr>
              <a:t>implementing</a:t>
            </a:r>
            <a:r>
              <a:rPr lang="en-US" dirty="0">
                <a:latin typeface="Calibri"/>
                <a:cs typeface="Calibri"/>
              </a:rPr>
              <a:t> it:</a:t>
            </a:r>
          </a:p>
          <a:p>
            <a:pPr lvl="1" eaLnBrk="1" hangingPunct="1">
              <a:lnSpc>
                <a:spcPct val="90000"/>
              </a:lnSpc>
              <a:buClr>
                <a:srgbClr val="FFFF99"/>
              </a:buClr>
              <a:buFontTx/>
              <a:buChar char=" "/>
            </a:pPr>
            <a:r>
              <a:rPr lang="en-US" dirty="0">
                <a:solidFill>
                  <a:srgbClr val="E46C0A"/>
                </a:solidFill>
                <a:latin typeface="Calibri"/>
                <a:cs typeface="Calibri"/>
              </a:rPr>
              <a:t>Person p;</a:t>
            </a:r>
          </a:p>
          <a:p>
            <a:pPr>
              <a:lnSpc>
                <a:spcPct val="90000"/>
              </a:lnSpc>
            </a:pPr>
            <a:r>
              <a:rPr lang="en-US" dirty="0">
                <a:latin typeface="Calibri"/>
                <a:cs typeface="Calibri"/>
              </a:rPr>
              <a:t>Similarly, you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81</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82</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83</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84</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85</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86</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89</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90</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94</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95</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96</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99</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1313</TotalTime>
  <Words>9814</Words>
  <Application>Microsoft Macintosh PowerPoint</Application>
  <PresentationFormat>Widescreen</PresentationFormat>
  <Paragraphs>1579</Paragraphs>
  <Slides>116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Microsoft Office User</cp:lastModifiedBy>
  <cp:revision>59</cp:revision>
  <dcterms:created xsi:type="dcterms:W3CDTF">2021-09-29T20:20:40Z</dcterms:created>
  <dcterms:modified xsi:type="dcterms:W3CDTF">2022-03-17T13:16:24Z</dcterms:modified>
</cp:coreProperties>
</file>